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7"/>
  </p:notesMasterIdLst>
  <p:sldIdLst>
    <p:sldId id="261" r:id="rId3"/>
    <p:sldId id="281" r:id="rId4"/>
    <p:sldId id="280" r:id="rId5"/>
    <p:sldId id="262" r:id="rId6"/>
    <p:sldId id="263" r:id="rId7"/>
    <p:sldId id="264" r:id="rId8"/>
    <p:sldId id="265" r:id="rId9"/>
    <p:sldId id="266" r:id="rId10"/>
    <p:sldId id="267" r:id="rId11"/>
    <p:sldId id="268" r:id="rId12"/>
    <p:sldId id="285" r:id="rId13"/>
    <p:sldId id="269" r:id="rId14"/>
    <p:sldId id="270" r:id="rId15"/>
    <p:sldId id="271" r:id="rId16"/>
    <p:sldId id="272" r:id="rId17"/>
    <p:sldId id="284" r:id="rId18"/>
    <p:sldId id="273" r:id="rId19"/>
    <p:sldId id="274" r:id="rId20"/>
    <p:sldId id="275" r:id="rId21"/>
    <p:sldId id="276" r:id="rId22"/>
    <p:sldId id="277" r:id="rId23"/>
    <p:sldId id="278" r:id="rId24"/>
    <p:sldId id="279" r:id="rId25"/>
    <p:sldId id="283" r:id="rId26"/>
  </p:sldIdLst>
  <p:sldSz cx="9144000" cy="5143500" type="screen16x9"/>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8220" autoAdjust="0"/>
  </p:normalViewPr>
  <p:slideViewPr>
    <p:cSldViewPr>
      <p:cViewPr>
        <p:scale>
          <a:sx n="80" d="100"/>
          <a:sy n="80" d="100"/>
        </p:scale>
        <p:origin x="1776" y="72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A8ADFD5B-A66C-449C-B6E8-FB716D07777D}" type="datetimeFigureOut">
              <a:rPr lang="en-US" smtClean="0"/>
              <a:pPr/>
              <a:t>4/28/2017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CA5D3BF3-D352-46FC-8343-31F56E6730EA}" type="slidenum">
              <a:rPr lang="en-US" smtClean="0"/>
              <a:pPr/>
              <a:t>‹#›</a:t>
            </a:fld>
            <a:endParaRPr lang="en-US"/>
          </a:p>
        </p:txBody>
      </p:sp>
    </p:spTree>
    <p:extLst>
      <p:ext uri="{BB962C8B-B14F-4D97-AF65-F5344CB8AC3E}">
        <p14:creationId xmlns:p14="http://schemas.microsoft.com/office/powerpoint/2010/main" val="1676860100"/>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fld id="{CA5D3BF3-D352-46FC-8343-31F56E6730E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fld id="{CA5D3BF3-D352-46FC-8343-31F56E6730EA}" type="slidenum">
              <a:rPr lang="en-US" smtClean="0"/>
              <a:pPr/>
              <a:t>3</a:t>
            </a:fld>
            <a:endParaRPr lang="en-US"/>
          </a:p>
        </p:txBody>
      </p:sp>
    </p:spTree>
    <p:extLst>
      <p:ext uri="{BB962C8B-B14F-4D97-AF65-F5344CB8AC3E}">
        <p14:creationId xmlns:p14="http://schemas.microsoft.com/office/powerpoint/2010/main" val="2361468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pPr/>
              <a:t>23</a:t>
            </a:fld>
            <a:endParaRPr lang="en-US"/>
          </a:p>
        </p:txBody>
      </p:sp>
    </p:spTree>
    <p:extLst>
      <p:ext uri="{BB962C8B-B14F-4D97-AF65-F5344CB8AC3E}">
        <p14:creationId xmlns:p14="http://schemas.microsoft.com/office/powerpoint/2010/main" val="202566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Subtitle 8"/>
          <p:cNvSpPr>
            <a:spLocks noGrp="1"/>
          </p:cNvSpPr>
          <p:nvPr>
            <p:ph type="subTitle" idx="1"/>
          </p:nvPr>
        </p:nvSpPr>
        <p:spPr>
          <a:xfrm>
            <a:off x="2362200" y="4537528"/>
            <a:ext cx="6515100" cy="514350"/>
          </a:xfrm>
        </p:spPr>
        <p:txBody>
          <a:bodyPr anchor="ctr"/>
          <a:lstStyle>
            <a:lvl1pPr marL="0" indent="0" algn="l" eaLnBrk="1" latinLnBrk="0" hangingPunct="1">
              <a:buNone/>
              <a:defRPr kumimoji="0" sz="2800">
                <a:solidFill>
                  <a:srgbClr val="FFFFFF"/>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1" hangingPunct="1"/>
            <a:r>
              <a:rPr lang="en-US"/>
              <a:t>Click to edit Master subtitle style</a:t>
            </a:r>
            <a:endParaRPr/>
          </a:p>
        </p:txBody>
      </p:sp>
      <p:sp>
        <p:nvSpPr>
          <p:cNvPr id="28" name="Date Placeholder 27"/>
          <p:cNvSpPr>
            <a:spLocks noGrp="1"/>
          </p:cNvSpPr>
          <p:nvPr>
            <p:ph type="dt" sz="half" idx="10"/>
          </p:nvPr>
        </p:nvSpPr>
        <p:spPr>
          <a:xfrm>
            <a:off x="76200" y="4551524"/>
            <a:ext cx="2057400" cy="514350"/>
          </a:xfrm>
        </p:spPr>
        <p:txBody>
          <a:bodyPr>
            <a:noAutofit/>
          </a:bodyPr>
          <a:lstStyle>
            <a:lvl1pPr algn="ctr" eaLnBrk="1" latinLnBrk="0" hangingPunct="1">
              <a:defRPr kumimoji="0" sz="2000">
                <a:solidFill>
                  <a:srgbClr val="FFFFFF"/>
                </a:solidFill>
              </a:defRPr>
            </a:lvl1pPr>
            <a:extLst/>
          </a:lstStyle>
          <a:p>
            <a:pPr algn="ctr"/>
            <a:fld id="{047E157E-8DCB-4F70-A0AF-5EB586A91DD4}" type="datetime1">
              <a:rPr kumimoji="0" lang="en-US" smtClean="0">
                <a:solidFill>
                  <a:srgbClr val="FFFFFF"/>
                </a:solidFill>
              </a:rPr>
              <a:pPr algn="ctr"/>
              <a:t>4/28/2017</a:t>
            </a:fld>
            <a:endParaRPr kumimoji="0" lang="en-US" sz="2000" dirty="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eaLnBrk="1" latinLnBrk="0" hangingPunct="1">
              <a:defRPr kumimoji="0">
                <a:solidFill>
                  <a:schemeClr val="tx2"/>
                </a:solidFill>
              </a:defRPr>
            </a:lvl1pPr>
            <a:extLst/>
          </a:lstStyle>
          <a:p>
            <a:pPr algn="r"/>
            <a:endParaRPr kumimoji="0" lang="en-US" dirty="0">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eaLnBrk="1" latinLnBrk="0" hangingPunct="1">
              <a:defRPr kumimoji="0">
                <a:solidFill>
                  <a:schemeClr val="tx2"/>
                </a:solidFill>
              </a:defRPr>
            </a:lvl1pPr>
            <a:extLst/>
          </a:lstStyle>
          <a:p>
            <a:fld id="{8F82E0A0-C266-4798-8C8F-B9F91E9DA37E}" type="slidenum">
              <a:rPr kumimoji="0" lang="en-US" smtClean="0">
                <a:solidFill>
                  <a:schemeClr val="tx2"/>
                </a:solidFill>
              </a:rPr>
              <a:pPr/>
              <a:t>‹#›</a:t>
            </a:fld>
            <a:endParaRPr kumimoji="0" lang="en-US" dirty="0">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eaLnBrk="1" latinLnBrk="0" hangingPunct="1">
              <a:defRPr kumimoji="0" cap="all" baseline="0"/>
            </a:lvl1pPr>
            <a:extLst/>
          </a:lstStyle>
          <a:p>
            <a:pPr eaLnBrk="1" latinLnBrk="1" hangingPunct="1"/>
            <a:r>
              <a:rPr lang="en-US"/>
              <a:t>Click to edit Master title style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pPr eaLnBrk="1" latinLnBrk="1" hangingPunct="1"/>
            <a:r>
              <a:rPr lang="en-US"/>
              <a:t>Click to edit Master title style</a:t>
            </a:r>
            <a:endParaRPr/>
          </a:p>
        </p:txBody>
      </p:sp>
      <p:sp>
        <p:nvSpPr>
          <p:cNvPr id="3" name="Rectangle 2"/>
          <p:cNvSpPr>
            <a:spLocks noGrp="1"/>
          </p:cNvSpPr>
          <p:nvPr>
            <p:ph type="dt" sz="half" idx="10"/>
          </p:nvPr>
        </p:nvSpPr>
        <p:spPr/>
        <p:txBody>
          <a:bodyPr/>
          <a:lstStyle/>
          <a:p>
            <a:fld id="{E4606EA6-EFEA-4C30-9264-4F9291A5780D}" type="datetime1">
              <a:rPr kumimoji="0" lang="en-US" smtClean="0"/>
              <a:pPr/>
              <a:t>4/28/2017</a:t>
            </a:fld>
            <a:endParaRPr kumimoji="0" lang="en-US"/>
          </a:p>
        </p:txBody>
      </p:sp>
      <p:sp>
        <p:nvSpPr>
          <p:cNvPr id="4" name="Rectangle 3"/>
          <p:cNvSpPr>
            <a:spLocks noGrp="1"/>
          </p:cNvSpPr>
          <p:nvPr>
            <p:ph type="ftr" sz="quarter" idx="11"/>
          </p:nvPr>
        </p:nvSpPr>
        <p:spPr/>
        <p:txBody>
          <a:bodyPr/>
          <a:lstStyle/>
          <a:p>
            <a:endParaRPr kumimoji="0" lang="en-US"/>
          </a:p>
        </p:txBody>
      </p:sp>
      <p:sp>
        <p:nvSpPr>
          <p:cNvPr id="5" name="Rectangle 4"/>
          <p:cNvSpPr>
            <a:spLocks noGrp="1"/>
          </p:cNvSpPr>
          <p:nvPr>
            <p:ph type="sldNum" sz="quarter" idx="12"/>
          </p:nvPr>
        </p:nvSpPr>
        <p:spPr/>
        <p:txBody>
          <a:bodyPr/>
          <a:lstStyle/>
          <a:p>
            <a:pPr algn="ctr"/>
            <a:fld id="{8F82E0A0-C266-4798-8C8F-B9F91E9DA37E}" type="slidenum">
              <a:rPr kumimoji="0" lang="en-US" sz="1400" b="1" smtClean="0">
                <a:solidFill>
                  <a:srgbClr val="FFFFFF"/>
                </a:solidFill>
              </a:rPr>
              <a:pPr algn="ctr"/>
              <a:t>‹#›</a:t>
            </a:fld>
            <a:endParaRPr kumimoji="0" lang="en-US"/>
          </a:p>
        </p:txBody>
      </p:sp>
      <p:sp>
        <p:nvSpPr>
          <p:cNvPr id="7" name="Rectangle 6"/>
          <p:cNvSpPr>
            <a:spLocks noGrp="1"/>
          </p:cNvSpPr>
          <p:nvPr>
            <p:ph sz="quarter" idx="13"/>
          </p:nvPr>
        </p:nvSpPr>
        <p:spPr>
          <a:xfrm>
            <a:off x="609600" y="1352550"/>
            <a:ext cx="8153400" cy="3276600"/>
          </a:xfrm>
        </p:spPr>
        <p:txBody>
          <a:bodyPr/>
          <a:lstStyle/>
          <a:p>
            <a:pPr lvl="0" eaLnBrk="1" latinLnBrk="1" hangingPunct="1"/>
            <a:r>
              <a:rPr lang="en-US"/>
              <a:t>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eaLnBrk="1" latinLnBrk="0" hangingPunct="1">
              <a:buNone/>
              <a:defRPr kumimoji="0" sz="2800">
                <a:solidFill>
                  <a:schemeClr val="tx2"/>
                </a:solidFill>
              </a:defRPr>
            </a:lvl1pPr>
            <a:lvl2pPr eaLnBrk="1" latinLnBrk="0" hangingPunct="1">
              <a:buNone/>
              <a:defRPr kumimoji="0" sz="1800">
                <a:solidFill>
                  <a:schemeClr val="tx1">
                    <a:tint val="75000"/>
                  </a:schemeClr>
                </a:solidFill>
              </a:defRPr>
            </a:lvl2pPr>
            <a:lvl3pPr eaLnBrk="1" latinLnBrk="0" hangingPunct="1">
              <a:buNone/>
              <a:defRPr kumimoji="0" sz="1600">
                <a:solidFill>
                  <a:schemeClr val="tx1">
                    <a:tint val="75000"/>
                  </a:schemeClr>
                </a:solidFill>
              </a:defRPr>
            </a:lvl3pPr>
            <a:lvl4pPr eaLnBrk="1" latinLnBrk="0" hangingPunct="1">
              <a:buNone/>
              <a:defRPr kumimoji="0" sz="1400">
                <a:solidFill>
                  <a:schemeClr val="tx1">
                    <a:tint val="75000"/>
                  </a:schemeClr>
                </a:solidFill>
              </a:defRPr>
            </a:lvl4pPr>
            <a:lvl5pPr eaLnBrk="1" latinLnBrk="0" hangingPunct="1">
              <a:buNone/>
              <a:defRPr kumimoji="0" sz="1400">
                <a:solidFill>
                  <a:schemeClr val="tx1">
                    <a:tint val="75000"/>
                  </a:schemeClr>
                </a:solidFill>
              </a:defRPr>
            </a:lvl5pPr>
            <a:extLst/>
          </a:lstStyle>
          <a:p>
            <a:pPr lvl="0" eaLnBrk="1" latinLnBrk="1" hangingPunct="1"/>
            <a:r>
              <a:rPr lang="en-US"/>
              <a:t>Edit Master text styles</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2" name="Title 1"/>
          <p:cNvSpPr>
            <a:spLocks noGrp="1"/>
          </p:cNvSpPr>
          <p:nvPr>
            <p:ph type="title" hasCustomPrompt="1"/>
          </p:nvPr>
        </p:nvSpPr>
        <p:spPr>
          <a:xfrm>
            <a:off x="1371600" y="1200150"/>
            <a:ext cx="7620000" cy="742950"/>
          </a:xfrm>
        </p:spPr>
        <p:txBody>
          <a:bodyPr/>
          <a:lstStyle>
            <a:lvl1pPr algn="l" eaLnBrk="1" latinLnBrk="0" hangingPunct="1">
              <a:buNone/>
              <a:defRPr kumimoji="0" sz="4400" b="0" cap="none">
                <a:solidFill>
                  <a:srgbClr val="FFFFFF"/>
                </a:solidFill>
              </a:defRPr>
            </a:lvl1pPr>
            <a:extLst/>
          </a:lstStyle>
          <a:p>
            <a:r>
              <a:rPr kumimoji="0" lang="en-US" dirty="0"/>
              <a:t>Click to edit master title style</a:t>
            </a:r>
          </a:p>
        </p:txBody>
      </p:sp>
      <p:sp>
        <p:nvSpPr>
          <p:cNvPr id="12" name="Date Placeholder 11"/>
          <p:cNvSpPr>
            <a:spLocks noGrp="1"/>
          </p:cNvSpPr>
          <p:nvPr>
            <p:ph type="dt" sz="half" idx="10"/>
          </p:nvPr>
        </p:nvSpPr>
        <p:spPr/>
        <p:txBody>
          <a:bodyPr/>
          <a:lstStyle/>
          <a:p>
            <a:fld id="{6FCF9F07-3BC7-4570-B054-79111B0A380C}" type="datetime1">
              <a:rPr kumimoji="0" lang="en-US" smtClean="0"/>
              <a:pPr/>
              <a:t>4/28/2017</a:t>
            </a:fld>
            <a:endParaRPr kumimoji="0" lang="en-US"/>
          </a:p>
        </p:txBody>
      </p:sp>
      <p:sp>
        <p:nvSpPr>
          <p:cNvPr id="13" name="Slide Number Placeholder 12"/>
          <p:cNvSpPr>
            <a:spLocks noGrp="1"/>
          </p:cNvSpPr>
          <p:nvPr>
            <p:ph type="sldNum" sz="quarter" idx="11"/>
          </p:nvPr>
        </p:nvSpPr>
        <p:spPr>
          <a:xfrm>
            <a:off x="0" y="1314450"/>
            <a:ext cx="1295400" cy="526257"/>
          </a:xfrm>
        </p:spPr>
        <p:txBody>
          <a:bodyPr>
            <a:noAutofit/>
          </a:bodyPr>
          <a:lstStyle>
            <a:lvl1pPr eaLnBrk="1" latinLnBrk="0" hangingPunct="1">
              <a:defRPr kumimoji="0" sz="2400">
                <a:solidFill>
                  <a:srgbClr val="FFFFFF"/>
                </a:solidFill>
              </a:defRPr>
            </a:lvl1pPr>
            <a:extLst/>
          </a:lstStyle>
          <a:p>
            <a:pPr algn="ctr"/>
            <a:fld id="{8F82E0A0-C266-4798-8C8F-B9F91E9DA37E}" type="slidenum">
              <a:rPr kumimoji="0" lang="en-US" sz="2400" b="1" smtClean="0">
                <a:solidFill>
                  <a:srgbClr val="FFFFFF"/>
                </a:solidFill>
              </a:rPr>
              <a:pPr algn="ctr"/>
              <a:t>‹#›</a:t>
            </a:fld>
            <a:endParaRPr kumimoji="0" lang="en-US" sz="2400" dirty="0">
              <a:solidFill>
                <a:srgbClr val="FFFFFF"/>
              </a:solidFill>
            </a:endParaRPr>
          </a:p>
        </p:txBody>
      </p:sp>
      <p:sp>
        <p:nvSpPr>
          <p:cNvPr id="14" name="Footer Placeholder 13"/>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1" hangingPunct="1"/>
            <a:r>
              <a:rPr lang="en-US"/>
              <a:t>Click to edit Master title style</a:t>
            </a:r>
            <a:endParaRPr/>
          </a:p>
        </p:txBody>
      </p:sp>
      <p:sp>
        <p:nvSpPr>
          <p:cNvPr id="9" name="Content Placeholder 8"/>
          <p:cNvSpPr>
            <a:spLocks noGrp="1"/>
          </p:cNvSpPr>
          <p:nvPr>
            <p:ph sz="quarter" idx="13"/>
          </p:nvPr>
        </p:nvSpPr>
        <p:spPr>
          <a:xfrm>
            <a:off x="609600" y="1352551"/>
            <a:ext cx="3886200" cy="3268624"/>
          </a:xfrm>
        </p:spPr>
        <p:txBody>
          <a:bodyPr/>
          <a:lstStyle/>
          <a:p>
            <a:pPr lvl="0" eaLnBrk="1" latinLnBrk="1" hangingPunct="1"/>
            <a:r>
              <a:rPr lang="en-US"/>
              <a:t>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1" name="Content Placeholder 10"/>
          <p:cNvSpPr>
            <a:spLocks noGrp="1"/>
          </p:cNvSpPr>
          <p:nvPr>
            <p:ph sz="quarter" idx="14"/>
          </p:nvPr>
        </p:nvSpPr>
        <p:spPr>
          <a:xfrm>
            <a:off x="4844901" y="1352549"/>
            <a:ext cx="3886200" cy="3268625"/>
          </a:xfrm>
        </p:spPr>
        <p:txBody>
          <a:bodyPr/>
          <a:lstStyle/>
          <a:p>
            <a:pPr lvl="0" eaLnBrk="1" latinLnBrk="1" hangingPunct="1"/>
            <a:r>
              <a:rPr lang="en-US"/>
              <a:t>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8" name="Date Placeholder 7"/>
          <p:cNvSpPr>
            <a:spLocks noGrp="1"/>
          </p:cNvSpPr>
          <p:nvPr>
            <p:ph type="dt" sz="half" idx="15"/>
          </p:nvPr>
        </p:nvSpPr>
        <p:spPr/>
        <p:txBody>
          <a:bodyPr rtlCol="0"/>
          <a:lstStyle/>
          <a:p>
            <a:fld id="{E4606EA6-EFEA-4C30-9264-4F9291A5780D}" type="datetime1">
              <a:rPr kumimoji="0" lang="en-US" smtClean="0"/>
              <a:pPr/>
              <a:t>4/28/2017</a:t>
            </a:fld>
            <a:endParaRPr kumimoji="0" lang="en-US"/>
          </a:p>
        </p:txBody>
      </p:sp>
      <p:sp>
        <p:nvSpPr>
          <p:cNvPr id="10" name="Slide Number Placeholder 9"/>
          <p:cNvSpPr>
            <a:spLocks noGrp="1"/>
          </p:cNvSpPr>
          <p:nvPr>
            <p:ph type="sldNum" sz="quarter" idx="16"/>
          </p:nvPr>
        </p:nvSpPr>
        <p:spPr/>
        <p:txBody>
          <a:bodyPr rtlCol="0"/>
          <a:lstStyle/>
          <a:p>
            <a:pPr algn="ctr"/>
            <a:fld id="{8F82E0A0-C266-4798-8C8F-B9F91E9DA37E}" type="slidenum">
              <a:rPr kumimoji="0" lang="en-US" sz="1400" b="1" smtClean="0">
                <a:solidFill>
                  <a:srgbClr val="FFFFFF"/>
                </a:solidFill>
              </a:rPr>
              <a:pPr algn="ctr"/>
              <a:t>‹#›</a:t>
            </a:fld>
            <a:endParaRPr kumimoji="0" lang="en-US"/>
          </a:p>
        </p:txBody>
      </p:sp>
      <p:sp>
        <p:nvSpPr>
          <p:cNvPr id="12" name="Footer Placeholder 11"/>
          <p:cNvSpPr>
            <a:spLocks noGrp="1"/>
          </p:cNvSpPr>
          <p:nvPr>
            <p:ph type="ftr" sz="quarter" idx="17"/>
          </p:nvPr>
        </p:nvSpPr>
        <p:spPr/>
        <p:txBody>
          <a:bodyPr rtlCol="0"/>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eaLnBrk="1" latinLnBrk="0" hangingPunct="1">
              <a:defRPr kumimoji="0"/>
            </a:lvl1pPr>
            <a:extLst/>
          </a:lstStyle>
          <a:p>
            <a:pPr eaLnBrk="1" latinLnBrk="1" hangingPunct="1"/>
            <a:r>
              <a:rPr lang="en-US"/>
              <a:t>Click to edit Master title style</a:t>
            </a:r>
            <a:endParaRPr/>
          </a:p>
        </p:txBody>
      </p:sp>
      <p:sp>
        <p:nvSpPr>
          <p:cNvPr id="11" name="Content Placeholder 10"/>
          <p:cNvSpPr>
            <a:spLocks noGrp="1"/>
          </p:cNvSpPr>
          <p:nvPr>
            <p:ph sz="quarter" idx="13"/>
          </p:nvPr>
        </p:nvSpPr>
        <p:spPr>
          <a:xfrm>
            <a:off x="609600" y="1919818"/>
            <a:ext cx="3886200" cy="2628900"/>
          </a:xfrm>
        </p:spPr>
        <p:txBody>
          <a:bodyPr/>
          <a:lstStyle/>
          <a:p>
            <a:pPr lvl="0" eaLnBrk="1" latinLnBrk="1" hangingPunct="1"/>
            <a:r>
              <a:rPr lang="en-US"/>
              <a:t>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3" name="Content Placeholder 12"/>
          <p:cNvSpPr>
            <a:spLocks noGrp="1"/>
          </p:cNvSpPr>
          <p:nvPr>
            <p:ph sz="quarter" idx="14"/>
          </p:nvPr>
        </p:nvSpPr>
        <p:spPr>
          <a:xfrm>
            <a:off x="4800600" y="1919818"/>
            <a:ext cx="3886200" cy="2628900"/>
          </a:xfrm>
        </p:spPr>
        <p:txBody>
          <a:bodyPr/>
          <a:lstStyle/>
          <a:p>
            <a:pPr lvl="0" eaLnBrk="1" latinLnBrk="1" hangingPunct="1"/>
            <a:r>
              <a:rPr lang="en-US"/>
              <a:t>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0" name="Date Placeholder 9"/>
          <p:cNvSpPr>
            <a:spLocks noGrp="1"/>
          </p:cNvSpPr>
          <p:nvPr>
            <p:ph type="dt" sz="half" idx="15"/>
          </p:nvPr>
        </p:nvSpPr>
        <p:spPr/>
        <p:txBody>
          <a:bodyPr rtlCol="0"/>
          <a:lstStyle/>
          <a:p>
            <a:fld id="{E4606EA6-EFEA-4C30-9264-4F9291A5780D}" type="datetime1">
              <a:rPr kumimoji="0" lang="en-US" smtClean="0"/>
              <a:pPr/>
              <a:t>4/28/2017</a:t>
            </a:fld>
            <a:endParaRPr kumimoji="0" lang="en-US"/>
          </a:p>
        </p:txBody>
      </p:sp>
      <p:sp>
        <p:nvSpPr>
          <p:cNvPr id="12" name="Slide Number Placeholder 11"/>
          <p:cNvSpPr>
            <a:spLocks noGrp="1"/>
          </p:cNvSpPr>
          <p:nvPr>
            <p:ph type="sldNum" sz="quarter" idx="16"/>
          </p:nvPr>
        </p:nvSpPr>
        <p:spPr/>
        <p:txBody>
          <a:bodyPr rtlCol="0"/>
          <a:lstStyle/>
          <a:p>
            <a:pPr algn="ctr"/>
            <a:fld id="{8F82E0A0-C266-4798-8C8F-B9F91E9DA37E}" type="slidenum">
              <a:rPr kumimoji="0" lang="en-US" sz="1400" b="1" smtClean="0">
                <a:solidFill>
                  <a:srgbClr val="FFFFFF"/>
                </a:solidFill>
              </a:rPr>
              <a:pPr algn="ctr"/>
              <a:t>‹#›</a:t>
            </a:fld>
            <a:endParaRPr kumimoji="0" lang="en-US"/>
          </a:p>
        </p:txBody>
      </p:sp>
      <p:sp>
        <p:nvSpPr>
          <p:cNvPr id="14" name="Footer Placeholder 13"/>
          <p:cNvSpPr>
            <a:spLocks noGrp="1"/>
          </p:cNvSpPr>
          <p:nvPr>
            <p:ph type="ftr" sz="quarter" idx="17"/>
          </p:nvPr>
        </p:nvSpPr>
        <p:spPr/>
        <p:txBody>
          <a:bodyPr rtlCol="0"/>
          <a:lstStyle/>
          <a:p>
            <a:endParaRPr kumimoji="0" lang="en-US"/>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eaLnBrk="1" latinLnBrk="0" hangingPunct="1">
              <a:buFontTx/>
              <a:buNone/>
              <a:defRPr kumimoji="0" sz="2000" b="1">
                <a:solidFill>
                  <a:srgbClr val="FFFFFF"/>
                </a:solidFill>
              </a:defRPr>
            </a:lvl1pPr>
            <a:extLst/>
          </a:lstStyle>
          <a:p>
            <a:pPr lvl="0" eaLnBrk="1" latinLnBrk="1" hangingPunct="1"/>
            <a:r>
              <a:rPr lang="en-US"/>
              <a:t>Edit Master text styles</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eaLnBrk="1" latinLnBrk="0" hangingPunct="1">
              <a:buFontTx/>
              <a:buNone/>
              <a:defRPr kumimoji="0" sz="2000" b="1">
                <a:solidFill>
                  <a:srgbClr val="FFFFFF"/>
                </a:solidFill>
              </a:defRPr>
            </a:lvl1pPr>
            <a:extLst/>
          </a:lstStyle>
          <a:p>
            <a:pPr lvl="0" eaLnBrk="1" latinLnBrk="1" hangingPunct="1"/>
            <a:r>
              <a:rPr lang="en-US"/>
              <a:t>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1" hangingPunct="1"/>
            <a:r>
              <a:rPr lang="en-US"/>
              <a:t>Click to edit Master title style</a:t>
            </a:r>
            <a:endParaRPr/>
          </a:p>
        </p:txBody>
      </p:sp>
      <p:sp>
        <p:nvSpPr>
          <p:cNvPr id="3" name="Date Placeholder 2"/>
          <p:cNvSpPr>
            <a:spLocks noGrp="1"/>
          </p:cNvSpPr>
          <p:nvPr>
            <p:ph type="dt" sz="half" idx="10"/>
          </p:nvPr>
        </p:nvSpPr>
        <p:spPr/>
        <p:txBody>
          <a:bodyPr/>
          <a:lstStyle/>
          <a:p>
            <a:fld id="{6DFADB5D-B7A0-47E3-AD2D-B1A6F8614213}" type="datetime1">
              <a:rPr kumimoji="0" lang="en-US" smtClean="0"/>
              <a:pPr/>
              <a:t>4/28/2017</a:t>
            </a:fld>
            <a:endParaRPr kumimoji="0"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lvl1pPr eaLnBrk="1" latinLnBrk="0" hangingPunct="1">
              <a:defRPr kumimoji="0">
                <a:solidFill>
                  <a:srgbClr val="FFFFFF"/>
                </a:solidFill>
              </a:defRPr>
            </a:lvl1pPr>
            <a:extLst/>
          </a:lstStyle>
          <a:p>
            <a:fld id="{A3F7CB7D-F184-43C7-B6FD-03D728E1BBFF}" type="slidenum">
              <a:rPr kumimoji="0" lang="en-US" smtClean="0">
                <a:solidFill>
                  <a:srgbClr val="FFFFFF"/>
                </a:solidFill>
              </a:rPr>
              <a:pPr/>
              <a:t>‹#›</a:t>
            </a:fld>
            <a:endParaRPr kumimoji="0"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68126-03FC-49C0-B9B8-2B561CCC3D90}" type="datetime1">
              <a:rPr kumimoji="0" lang="en-US" smtClean="0"/>
              <a:pPr/>
              <a:t>4/28/2017</a:t>
            </a:fld>
            <a:endParaRPr kumimoji="0"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a:xfrm>
            <a:off x="0" y="4686300"/>
            <a:ext cx="533400" cy="285750"/>
          </a:xfrm>
        </p:spPr>
        <p:txBody>
          <a:bodyPr/>
          <a:lstStyle>
            <a:lvl1pPr eaLnBrk="1" latinLnBrk="0" hangingPunct="1">
              <a:defRPr kumimoji="0">
                <a:solidFill>
                  <a:schemeClr val="tx2"/>
                </a:solidFill>
              </a:defRPr>
            </a:lvl1pPr>
            <a:extLst/>
          </a:lstStyle>
          <a:p>
            <a:fld id="{A3F7CB7D-F184-43C7-B6FD-03D728E1BBFF}" type="slidenum">
              <a:rPr kumimoji="0" lang="en-US" smtClean="0">
                <a:solidFill>
                  <a:schemeClr val="tx2"/>
                </a:solidFill>
              </a:rPr>
              <a:pPr/>
              <a:t>‹#›</a:t>
            </a:fld>
            <a:endParaRPr kumimoji="0"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eaLnBrk="1" latinLnBrk="0" hangingPunct="1">
              <a:buNone/>
              <a:defRPr kumimoji="0" sz="4200" b="0"/>
            </a:lvl1pPr>
            <a:extLst/>
          </a:lstStyle>
          <a:p>
            <a:pPr eaLnBrk="1" latinLnBrk="1" hangingPunct="1"/>
            <a:r>
              <a:rPr lang="en-US"/>
              <a:t>Click to edit Master title style</a:t>
            </a:r>
            <a:endParaRPr/>
          </a:p>
        </p:txBody>
      </p:sp>
      <p:sp>
        <p:nvSpPr>
          <p:cNvPr id="5" name="Date Placeholder 4"/>
          <p:cNvSpPr>
            <a:spLocks noGrp="1"/>
          </p:cNvSpPr>
          <p:nvPr>
            <p:ph type="dt" sz="half" idx="10"/>
          </p:nvPr>
        </p:nvSpPr>
        <p:spPr/>
        <p:txBody>
          <a:bodyPr/>
          <a:lstStyle/>
          <a:p>
            <a:fld id="{F49A8198-4617-485E-9585-4840B69DBBA6}" type="datetime1">
              <a:rPr kumimoji="0" lang="en-US" smtClean="0"/>
              <a:pPr/>
              <a:t>4/28/2017</a:t>
            </a:fld>
            <a:endParaRPr kumimoji="0"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lvl1pPr eaLnBrk="1" latinLnBrk="0" hangingPunct="1">
              <a:defRPr kumimoji="0">
                <a:solidFill>
                  <a:srgbClr val="FFFFFF"/>
                </a:solidFill>
              </a:defRPr>
            </a:lvl1pPr>
            <a:extLst/>
          </a:lstStyle>
          <a:p>
            <a:fld id="{A3F7CB7D-F184-43C7-B6FD-03D728E1BBFF}" type="slidenum">
              <a:rPr kumimoji="0" lang="en-US" smtClean="0">
                <a:solidFill>
                  <a:srgbClr val="FFFFFF"/>
                </a:solidFill>
              </a:rPr>
              <a:pPr/>
              <a:t>‹#›</a:t>
            </a:fld>
            <a:endParaRPr kumimoji="0" lang="en-US" dirty="0">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eaLnBrk="1" latinLnBrk="0" hangingPunct="1">
              <a:spcAft>
                <a:spcPts val="1000"/>
              </a:spcAft>
              <a:buNone/>
              <a:defRPr kumimoji="0" sz="1800"/>
            </a:lvl1pPr>
            <a:lvl2pPr eaLnBrk="1" latinLnBrk="0" hangingPunct="1">
              <a:buNone/>
              <a:defRPr kumimoji="0" sz="1200"/>
            </a:lvl2pPr>
            <a:lvl3pPr eaLnBrk="1" latinLnBrk="0" hangingPunct="1">
              <a:buNone/>
              <a:defRPr kumimoji="0" sz="1000"/>
            </a:lvl3pPr>
            <a:lvl4pPr eaLnBrk="1" latinLnBrk="0" hangingPunct="1">
              <a:buNone/>
              <a:defRPr kumimoji="0" sz="900"/>
            </a:lvl4pPr>
            <a:lvl5pPr eaLnBrk="1" latinLnBrk="0" hangingPunct="1">
              <a:buNone/>
              <a:defRPr kumimoji="0" sz="900"/>
            </a:lvl5pPr>
            <a:extLst/>
          </a:lstStyle>
          <a:p>
            <a:pPr lvl="0" eaLnBrk="1" latinLnBrk="1" hangingPunct="1"/>
            <a:r>
              <a:rPr lang="en-US"/>
              <a:t>Edit Master text styles</a:t>
            </a:r>
          </a:p>
        </p:txBody>
      </p:sp>
      <p:sp>
        <p:nvSpPr>
          <p:cNvPr id="9" name="Content Placeholder 8"/>
          <p:cNvSpPr>
            <a:spLocks noGrp="1"/>
          </p:cNvSpPr>
          <p:nvPr>
            <p:ph sz="quarter" idx="13"/>
          </p:nvPr>
        </p:nvSpPr>
        <p:spPr>
          <a:xfrm>
            <a:off x="2362200" y="1428750"/>
            <a:ext cx="6400800" cy="3200400"/>
          </a:xfrm>
        </p:spPr>
        <p:txBody>
          <a:bodyPr/>
          <a:lstStyle/>
          <a:p>
            <a:pPr lvl="0" eaLnBrk="1" latinLnBrk="1" hangingPunct="1"/>
            <a:r>
              <a:rPr lang="en-US"/>
              <a:t>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eaLnBrk="1" latinLnBrk="0" hangingPunct="1">
              <a:buNone/>
              <a:defRPr kumimoji="0" sz="3200"/>
            </a:lvl1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00200" y="4114800"/>
            <a:ext cx="7315200" cy="514350"/>
          </a:xfrm>
        </p:spPr>
        <p:txBody>
          <a:bodyPr/>
          <a:lstStyle>
            <a:lvl1pPr marL="0" indent="0" eaLnBrk="1" latinLnBrk="0" hangingPunct="1">
              <a:buFontTx/>
              <a:buNone/>
              <a:defRPr kumimoji="0" sz="1700"/>
            </a:lvl1pPr>
            <a:lvl2pPr eaLnBrk="1" latinLnBrk="0" hangingPunct="1">
              <a:buFontTx/>
              <a:buNone/>
              <a:defRPr kumimoji="0" sz="1200"/>
            </a:lvl2pPr>
            <a:lvl3pPr eaLnBrk="1" latinLnBrk="0" hangingPunct="1">
              <a:buFontTx/>
              <a:buNone/>
              <a:defRPr kumimoji="0" sz="1000"/>
            </a:lvl3pPr>
            <a:lvl4pPr eaLnBrk="1" latinLnBrk="0" hangingPunct="1">
              <a:buFontTx/>
              <a:buNone/>
              <a:defRPr kumimoji="0" sz="900"/>
            </a:lvl4pPr>
            <a:lvl5pPr eaLnBrk="1" latinLnBrk="0" hangingPunct="1">
              <a:buFontTx/>
              <a:buNone/>
              <a:defRPr kumimoji="0" sz="900"/>
            </a:lvl5pPr>
            <a:extLst/>
          </a:lstStyle>
          <a:p>
            <a:pPr lvl="0" eaLnBrk="1" latinLnBrk="1" hangingPunct="1"/>
            <a:r>
              <a:rPr lang="en-US"/>
              <a:t>Edit Master text styles</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sz="2800" b="0">
                <a:solidFill>
                  <a:srgbClr val="FFFFFF"/>
                </a:solidFill>
              </a:defRPr>
            </a:lvl1pPr>
            <a:extLst/>
          </a:lstStyle>
          <a:p>
            <a:pPr eaLnBrk="1" latinLnBrk="1" hangingPunct="1"/>
            <a:r>
              <a:rPr lang="en-US"/>
              <a:t>Click to edit Master title style</a:t>
            </a:r>
            <a:endParaRPr/>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2" name="Date Placeholder 11"/>
          <p:cNvSpPr>
            <a:spLocks noGrp="1"/>
          </p:cNvSpPr>
          <p:nvPr>
            <p:ph type="dt" sz="half" idx="10"/>
          </p:nvPr>
        </p:nvSpPr>
        <p:spPr>
          <a:xfrm>
            <a:off x="6248400" y="4686300"/>
            <a:ext cx="2667000" cy="273844"/>
          </a:xfrm>
        </p:spPr>
        <p:txBody>
          <a:bodyPr rtlCol="0"/>
          <a:lstStyle/>
          <a:p>
            <a:fld id="{E4606EA6-EFEA-4C30-9264-4F9291A5780D}" type="datetime1">
              <a:rPr kumimoji="0" lang="en-US" smtClean="0"/>
              <a:pPr/>
              <a:t>4/28/2017</a:t>
            </a:fld>
            <a:endParaRPr kumimoji="0" lang="en-US"/>
          </a:p>
        </p:txBody>
      </p:sp>
      <p:sp>
        <p:nvSpPr>
          <p:cNvPr id="13" name="Slide Number Placeholder 12"/>
          <p:cNvSpPr>
            <a:spLocks noGrp="1"/>
          </p:cNvSpPr>
          <p:nvPr>
            <p:ph type="sldNum" sz="quarter" idx="11"/>
          </p:nvPr>
        </p:nvSpPr>
        <p:spPr>
          <a:xfrm>
            <a:off x="0" y="3500437"/>
            <a:ext cx="1447800" cy="497684"/>
          </a:xfrm>
        </p:spPr>
        <p:txBody>
          <a:bodyPr rtlCol="0"/>
          <a:lstStyle>
            <a:lvl1pPr eaLnBrk="1" latinLnBrk="0" hangingPunct="1">
              <a:defRPr kumimoji="0" sz="2800"/>
            </a:lvl1pPr>
            <a:extLst/>
          </a:lstStyle>
          <a:p>
            <a:pPr algn="ctr"/>
            <a:fld id="{8F82E0A0-C266-4798-8C8F-B9F91E9DA37E}" type="slidenum">
              <a:rPr kumimoji="0" lang="en-US" sz="2800" b="1" smtClean="0">
                <a:solidFill>
                  <a:srgbClr val="FFFFFF"/>
                </a:solidFill>
              </a:rPr>
              <a:pPr algn="ctr"/>
              <a:t>‹#›</a:t>
            </a:fld>
            <a:endParaRPr kumimoji="0" lang="en-US" sz="2800" dirty="0"/>
          </a:p>
        </p:txBody>
      </p:sp>
      <p:sp>
        <p:nvSpPr>
          <p:cNvPr id="14" name="Footer Placeholder 13"/>
          <p:cNvSpPr>
            <a:spLocks noGrp="1"/>
          </p:cNvSpPr>
          <p:nvPr>
            <p:ph type="ftr" sz="quarter" idx="12"/>
          </p:nvPr>
        </p:nvSpPr>
        <p:spPr>
          <a:xfrm>
            <a:off x="1600200" y="4686155"/>
            <a:ext cx="4572000" cy="273844"/>
          </a:xfrm>
        </p:spPr>
        <p:txBody>
          <a:bodyPr rtlCol="0"/>
          <a:lstStyle/>
          <a:p>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p>
            <a:pPr lvl="0" eaLnBrk="1" latinLnBrk="1" hangingPunct="1"/>
            <a:r>
              <a:rPr kumimoji="0" lang="en-US"/>
              <a:t>Edit Master text styles</a:t>
            </a:r>
          </a:p>
          <a:p>
            <a:pPr lvl="1" eaLnBrk="1" latinLnBrk="1" hangingPunct="1"/>
            <a:r>
              <a:rPr kumimoji="0" lang="en-US"/>
              <a:t>Second level</a:t>
            </a:r>
          </a:p>
          <a:p>
            <a:pPr lvl="2" eaLnBrk="1" latinLnBrk="1" hangingPunct="1"/>
            <a:r>
              <a:rPr kumimoji="0" lang="en-US"/>
              <a:t>Third level</a:t>
            </a:r>
          </a:p>
          <a:p>
            <a:pPr lvl="3" eaLnBrk="1" latinLnBrk="1" hangingPunct="1"/>
            <a:r>
              <a:rPr kumimoji="0" lang="en-US"/>
              <a:t>Fourth level</a:t>
            </a:r>
          </a:p>
          <a:p>
            <a:pPr lvl="4" eaLnBrk="1" latinLnBrk="1" hangingPunct="1"/>
            <a:r>
              <a:rPr kumimoji="0" lang="en-US"/>
              <a:t>Fifth level</a:t>
            </a:r>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eaLnBrk="1" latinLnBrk="0" hangingPunct="1">
              <a:defRPr kumimoji="0" sz="1400">
                <a:solidFill>
                  <a:schemeClr val="tx2"/>
                </a:solidFill>
              </a:defRPr>
            </a:lvl1pPr>
            <a:extLst/>
          </a:lstStyle>
          <a:p>
            <a:fld id="{E4606EA6-EFEA-4C30-9264-4F9291A5780D}" type="datetime1">
              <a:rPr kumimoji="0" lang="en-US" smtClean="0"/>
              <a:pPr/>
              <a:t>4/28/2017</a:t>
            </a:fld>
            <a:endParaRPr kumimoji="0" lang="en-US"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eaLnBrk="1" latinLnBrk="0" hangingPunct="1">
              <a:defRPr kumimoji="0" sz="1400">
                <a:solidFill>
                  <a:schemeClr val="tx2"/>
                </a:solidFill>
              </a:defRPr>
            </a:lvl1pPr>
            <a:extLst/>
          </a:lstStyle>
          <a:p>
            <a:pPr algn="r"/>
            <a:endParaRPr kumimoji="0" lang="en-US" sz="1400" dirty="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eaLnBrk="1" latinLnBrk="0" hangingPunct="1">
              <a:defRPr kumimoji="0" sz="1400" b="1">
                <a:solidFill>
                  <a:srgbClr val="FFFFFF"/>
                </a:solidFill>
              </a:defRPr>
            </a:lvl1pPr>
            <a:extLst/>
          </a:lstStyle>
          <a:p>
            <a:pPr algn="ctr"/>
            <a:fld id="{8F82E0A0-C266-4798-8C8F-B9F91E9DA37E}" type="slidenum">
              <a:rPr kumimoji="0" lang="en-US" sz="1400" b="1" smtClean="0">
                <a:solidFill>
                  <a:srgbClr val="FFFFFF"/>
                </a:solidFill>
              </a:rPr>
              <a:pPr algn="ctr"/>
              <a:t>‹#›</a:t>
            </a:fld>
            <a:endParaRPr kumimoji="0" lang="en-US" sz="1400" b="1" dirty="0">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p>
            <a:pPr eaLnBrk="1" latinLnBrk="1" hangingPunct="1"/>
            <a:r>
              <a:rPr kumimoji="0" 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kumimoji="0"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3" name="Rectangle 2"/>
          <p:cNvSpPr>
            <a:spLocks noGrp="1"/>
          </p:cNvSpPr>
          <p:nvPr>
            <p:ph type="body" sz="half" idx="2"/>
          </p:nvPr>
        </p:nvSpPr>
        <p:spPr/>
        <p:txBody>
          <a:bodyPr/>
          <a:lstStyle/>
          <a:p>
            <a:r>
              <a:rPr lang="en-US" dirty="0"/>
              <a:t>Sponsors of Day Care Homes</a:t>
            </a:r>
          </a:p>
        </p:txBody>
      </p:sp>
      <p:sp>
        <p:nvSpPr>
          <p:cNvPr id="4" name="Rectangle 3"/>
          <p:cNvSpPr>
            <a:spLocks noGrp="1"/>
          </p:cNvSpPr>
          <p:nvPr>
            <p:ph type="title"/>
          </p:nvPr>
        </p:nvSpPr>
        <p:spPr/>
        <p:txBody>
          <a:bodyPr>
            <a:normAutofit fontScale="90000"/>
          </a:bodyPr>
          <a:lstStyle/>
          <a:p>
            <a:r>
              <a:rPr lang="en-US" dirty="0"/>
              <a:t>Carryover Funds</a:t>
            </a:r>
          </a:p>
        </p:txBody>
      </p:sp>
      <p:pic>
        <p:nvPicPr>
          <p:cNvPr id="10" name="Picture Placeholder 9"/>
          <p:cNvPicPr>
            <a:picLocks noGrp="1" noChangeAspect="1"/>
          </p:cNvPicPr>
          <p:nvPr>
            <p:ph type="pic" idx="1"/>
          </p:nvPr>
        </p:nvPicPr>
        <p:blipFill>
          <a:blip r:embed="rId3">
            <a:extLst>
              <a:ext uri="{28A0092B-C50C-407E-A947-70E740481C1C}">
                <a14:useLocalDpi xmlns:a14="http://schemas.microsoft.com/office/drawing/2010/main" val="0"/>
              </a:ext>
            </a:extLst>
          </a:blip>
          <a:srcRect t="10937" b="10937"/>
          <a:stretch>
            <a:fillRect/>
          </a:stretch>
        </p:blipFill>
        <p:spPr>
          <a:xfrm>
            <a:off x="1535290" y="0"/>
            <a:ext cx="7608710" cy="3431822"/>
          </a:xfr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4111458"/>
            <a:ext cx="914400" cy="1032042"/>
          </a:xfrm>
          <a:prstGeom prst="rect">
            <a:avLst/>
          </a:prstGeom>
        </p:spPr>
      </p:pic>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Earning Status – Lesser of</a:t>
            </a:r>
          </a:p>
        </p:txBody>
      </p:sp>
      <p:sp>
        <p:nvSpPr>
          <p:cNvPr id="3" name="Content Placeholder 2"/>
          <p:cNvSpPr>
            <a:spLocks noGrp="1"/>
          </p:cNvSpPr>
          <p:nvPr>
            <p:ph sz="quarter" idx="13"/>
          </p:nvPr>
        </p:nvSpPr>
        <p:spPr/>
        <p:txBody>
          <a:bodyPr>
            <a:normAutofit fontScale="92500"/>
          </a:bodyPr>
          <a:lstStyle/>
          <a:p>
            <a:r>
              <a:rPr lang="en-US" dirty="0"/>
              <a:t>Column J contains the total meal earnings for the month</a:t>
            </a:r>
          </a:p>
          <a:p>
            <a:r>
              <a:rPr lang="en-US" dirty="0"/>
              <a:t>Column K contains the total adjusted amount for the month (between revisions of the same month).  Amount will appear on report in next month to be paid out.  Adjusted amounts will also appear in the next payment.</a:t>
            </a:r>
          </a:p>
          <a:p>
            <a:r>
              <a:rPr lang="en-US" dirty="0"/>
              <a:t>Column L contains the total reimbursement amount for the month</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098080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561454"/>
            <a:ext cx="9216023" cy="2848495"/>
          </a:xfrm>
          <a:prstGeom prst="rect">
            <a:avLst/>
          </a:prstGeom>
        </p:spPr>
      </p:pic>
      <p:sp>
        <p:nvSpPr>
          <p:cNvPr id="3" name="Rectangle 2"/>
          <p:cNvSpPr/>
          <p:nvPr/>
        </p:nvSpPr>
        <p:spPr>
          <a:xfrm>
            <a:off x="2286000" y="742950"/>
            <a:ext cx="609600" cy="2667000"/>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048000" y="742950"/>
            <a:ext cx="609600" cy="2666999"/>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124200" y="1276350"/>
            <a:ext cx="45720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124200" y="2419350"/>
            <a:ext cx="45720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362200" y="3250094"/>
            <a:ext cx="457200" cy="190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124200" y="3231044"/>
            <a:ext cx="457200"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410200" y="1314450"/>
            <a:ext cx="2971800" cy="2667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172200" y="1809750"/>
            <a:ext cx="5334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010400" y="2334146"/>
            <a:ext cx="533400" cy="31380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a:off x="6705600" y="2114550"/>
            <a:ext cx="304800" cy="21959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4864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rmAutofit fontScale="90000"/>
          </a:bodyPr>
          <a:lstStyle/>
          <a:p>
            <a:r>
              <a:rPr lang="en-US" dirty="0"/>
              <a:t>Actual Administrative Expenses &lt; </a:t>
            </a:r>
            <a:r>
              <a:rPr lang="en-US" dirty="0" err="1"/>
              <a:t>HxR</a:t>
            </a:r>
            <a:endParaRPr lang="en-US" dirty="0"/>
          </a:p>
        </p:txBody>
      </p:sp>
      <p:sp>
        <p:nvSpPr>
          <p:cNvPr id="3" name="Content Placeholder 2"/>
          <p:cNvSpPr>
            <a:spLocks noGrp="1"/>
          </p:cNvSpPr>
          <p:nvPr>
            <p:ph sz="quarter" idx="13"/>
          </p:nvPr>
        </p:nvSpPr>
        <p:spPr/>
        <p:txBody>
          <a:bodyPr/>
          <a:lstStyle/>
          <a:p>
            <a:r>
              <a:rPr lang="en-US" dirty="0"/>
              <a:t>Not using enough available funds.</a:t>
            </a:r>
          </a:p>
          <a:p>
            <a:r>
              <a:rPr lang="en-US" dirty="0"/>
              <a:t>Sponsor should access their budget to make sure they are claiming all approved/allowable expenses (increase costs)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411445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rmAutofit fontScale="90000"/>
          </a:bodyPr>
          <a:lstStyle/>
          <a:p>
            <a:r>
              <a:rPr lang="en-US" dirty="0"/>
              <a:t>Actual Administrative Expenses &gt; </a:t>
            </a:r>
            <a:r>
              <a:rPr lang="en-US" dirty="0" err="1"/>
              <a:t>HxR</a:t>
            </a:r>
            <a:endParaRPr lang="en-US" dirty="0"/>
          </a:p>
        </p:txBody>
      </p:sp>
      <p:sp>
        <p:nvSpPr>
          <p:cNvPr id="3" name="Content Placeholder 2"/>
          <p:cNvSpPr>
            <a:spLocks noGrp="1"/>
          </p:cNvSpPr>
          <p:nvPr>
            <p:ph sz="quarter" idx="13"/>
          </p:nvPr>
        </p:nvSpPr>
        <p:spPr/>
        <p:txBody>
          <a:bodyPr>
            <a:normAutofit fontScale="92500" lnSpcReduction="10000"/>
          </a:bodyPr>
          <a:lstStyle/>
          <a:p>
            <a:r>
              <a:rPr lang="en-US" dirty="0"/>
              <a:t>Any excess administrative expenses will be carried over to subsequent months in the same fiscal year</a:t>
            </a:r>
          </a:p>
          <a:p>
            <a:r>
              <a:rPr lang="en-US" dirty="0"/>
              <a:t>If the actual expenses are significantly higher, look carefully at any administrative expenses before they are incurred</a:t>
            </a:r>
          </a:p>
          <a:p>
            <a:r>
              <a:rPr lang="en-US" dirty="0"/>
              <a:t>Check to see if other funding sources are available to offset any administrative expenses over the approved budget amount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57893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Homes times Rate (</a:t>
            </a:r>
            <a:r>
              <a:rPr lang="en-US" dirty="0" err="1"/>
              <a:t>HxR</a:t>
            </a:r>
            <a:r>
              <a:rPr lang="en-US" dirty="0"/>
              <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837226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Claim Information – </a:t>
            </a:r>
            <a:r>
              <a:rPr lang="en-US" dirty="0" err="1"/>
              <a:t>HxR</a:t>
            </a:r>
            <a:endParaRPr lang="en-US" dirty="0"/>
          </a:p>
        </p:txBody>
      </p:sp>
      <p:sp>
        <p:nvSpPr>
          <p:cNvPr id="5" name="Content Placeholder 4"/>
          <p:cNvSpPr>
            <a:spLocks noGrp="1"/>
          </p:cNvSpPr>
          <p:nvPr>
            <p:ph sz="quarter" idx="13"/>
          </p:nvPr>
        </p:nvSpPr>
        <p:spPr>
          <a:xfrm>
            <a:off x="609600" y="1352551"/>
            <a:ext cx="3886200" cy="3429000"/>
          </a:xfrm>
        </p:spPr>
        <p:txBody>
          <a:bodyPr>
            <a:normAutofit fontScale="85000" lnSpcReduction="20000"/>
          </a:bodyPr>
          <a:lstStyle/>
          <a:p>
            <a:r>
              <a:rPr lang="en-US" dirty="0"/>
              <a:t>Column A </a:t>
            </a:r>
            <a:r>
              <a:rPr lang="en-US" dirty="0">
                <a:sym typeface="Wingdings" panose="05000000000000000000" pitchFamily="2" charset="2"/>
              </a:rPr>
              <a:t> D are the same as those on Lesser of report</a:t>
            </a:r>
          </a:p>
          <a:p>
            <a:r>
              <a:rPr lang="en-US" dirty="0">
                <a:sym typeface="Wingdings" panose="05000000000000000000" pitchFamily="2" charset="2"/>
              </a:rPr>
              <a:t>Column E contains the reported actual administrative expenses for that month</a:t>
            </a:r>
          </a:p>
          <a:p>
            <a:r>
              <a:rPr lang="en-US" dirty="0">
                <a:sym typeface="Wingdings" panose="05000000000000000000" pitchFamily="2" charset="2"/>
              </a:rPr>
              <a:t>Column F contains the </a:t>
            </a:r>
            <a:r>
              <a:rPr lang="en-US" dirty="0" err="1">
                <a:sym typeface="Wingdings" panose="05000000000000000000" pitchFamily="2" charset="2"/>
              </a:rPr>
              <a:t>HxR</a:t>
            </a:r>
            <a:endParaRPr lang="en-US" dirty="0">
              <a:sym typeface="Wingdings" panose="05000000000000000000" pitchFamily="2" charset="2"/>
            </a:endParaRPr>
          </a:p>
          <a:p>
            <a:r>
              <a:rPr lang="en-US" dirty="0">
                <a:sym typeface="Wingdings" panose="05000000000000000000" pitchFamily="2" charset="2"/>
              </a:rPr>
              <a:t>Column G contains the monthly meal earnings</a:t>
            </a:r>
            <a:endParaRPr lang="en-US" dirty="0"/>
          </a:p>
          <a:p>
            <a:endParaRPr lang="en-US" dirty="0">
              <a:sym typeface="Wingdings" panose="05000000000000000000" pitchFamily="2" charset="2"/>
            </a:endParaRPr>
          </a:p>
        </p:txBody>
      </p:sp>
      <p:sp>
        <p:nvSpPr>
          <p:cNvPr id="6" name="Content Placeholder 5"/>
          <p:cNvSpPr>
            <a:spLocks noGrp="1"/>
          </p:cNvSpPr>
          <p:nvPr>
            <p:ph sz="quarter" idx="14"/>
          </p:nvPr>
        </p:nvSpPr>
        <p:spPr>
          <a:xfrm>
            <a:off x="4844901" y="1352550"/>
            <a:ext cx="3886200" cy="3429002"/>
          </a:xfrm>
        </p:spPr>
        <p:txBody>
          <a:bodyPr>
            <a:normAutofit fontScale="85000" lnSpcReduction="20000"/>
          </a:bodyPr>
          <a:lstStyle/>
          <a:p>
            <a:r>
              <a:rPr lang="en-US" dirty="0"/>
              <a:t>Column H is the monthly total adjustment (between revisions of the same month)</a:t>
            </a:r>
          </a:p>
          <a:p>
            <a:r>
              <a:rPr lang="en-US" dirty="0"/>
              <a:t>Column I contains the monthly total reimbursement</a:t>
            </a:r>
          </a:p>
          <a:p>
            <a:r>
              <a:rPr lang="en-US" dirty="0"/>
              <a:t>Column J contains any carryover expended that month</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853887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1047749"/>
            <a:ext cx="9220200" cy="3220577"/>
          </a:xfrm>
          <a:prstGeom prst="rect">
            <a:avLst/>
          </a:prstGeom>
        </p:spPr>
      </p:pic>
      <p:sp>
        <p:nvSpPr>
          <p:cNvPr id="5" name="Rectangle 4"/>
          <p:cNvSpPr/>
          <p:nvPr/>
        </p:nvSpPr>
        <p:spPr>
          <a:xfrm>
            <a:off x="2895600" y="1352550"/>
            <a:ext cx="609600" cy="304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657600" y="1352550"/>
            <a:ext cx="914400" cy="3048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2191193"/>
            <a:ext cx="609600" cy="2286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724400" y="2190750"/>
            <a:ext cx="838200" cy="2286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7239000" y="2190750"/>
            <a:ext cx="914400" cy="2286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265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Actual Administrative Expenses &lt; </a:t>
            </a:r>
            <a:r>
              <a:rPr lang="en-US" dirty="0" err="1"/>
              <a:t>HxR</a:t>
            </a:r>
            <a:endParaRPr lang="en-US" dirty="0"/>
          </a:p>
        </p:txBody>
      </p:sp>
      <p:sp>
        <p:nvSpPr>
          <p:cNvPr id="6" name="Content Placeholder 5"/>
          <p:cNvSpPr>
            <a:spLocks noGrp="1"/>
          </p:cNvSpPr>
          <p:nvPr>
            <p:ph sz="quarter" idx="13"/>
          </p:nvPr>
        </p:nvSpPr>
        <p:spPr/>
        <p:txBody>
          <a:bodyPr>
            <a:normAutofit fontScale="92500" lnSpcReduction="10000"/>
          </a:bodyPr>
          <a:lstStyle/>
          <a:p>
            <a:r>
              <a:rPr lang="en-US" dirty="0"/>
              <a:t>Not using enough available funds.  Sponsor should access their budget to make sure they are claiming all approved/allowable expenses (increase costs)</a:t>
            </a:r>
          </a:p>
          <a:p>
            <a:r>
              <a:rPr lang="en-US" dirty="0"/>
              <a:t>If costs cannot be increased, sponsor needs to monitor budget to see if </a:t>
            </a:r>
            <a:r>
              <a:rPr lang="en-US" dirty="0" err="1"/>
              <a:t>HxR</a:t>
            </a:r>
            <a:r>
              <a:rPr lang="en-US" dirty="0"/>
              <a:t> amount continues to be more than actual administrative expenses.  If so, sponsor should contact the assigned Financial Specialist to discuss switching to Lesser of option.</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776576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rmAutofit fontScale="90000"/>
          </a:bodyPr>
          <a:lstStyle/>
          <a:p>
            <a:r>
              <a:rPr lang="en-US" dirty="0"/>
              <a:t>Actual Administrative Expenses &gt; </a:t>
            </a:r>
            <a:r>
              <a:rPr lang="en-US" dirty="0" err="1"/>
              <a:t>HxR</a:t>
            </a:r>
            <a:endParaRPr lang="en-US" dirty="0"/>
          </a:p>
        </p:txBody>
      </p:sp>
      <p:sp>
        <p:nvSpPr>
          <p:cNvPr id="3" name="Content Placeholder 2"/>
          <p:cNvSpPr>
            <a:spLocks noGrp="1"/>
          </p:cNvSpPr>
          <p:nvPr>
            <p:ph sz="quarter" idx="13"/>
          </p:nvPr>
        </p:nvSpPr>
        <p:spPr/>
        <p:txBody>
          <a:bodyPr>
            <a:normAutofit fontScale="92500" lnSpcReduction="10000"/>
          </a:bodyPr>
          <a:lstStyle/>
          <a:p>
            <a:r>
              <a:rPr lang="en-US" dirty="0"/>
              <a:t>If the actual administrative expenses are significantly higher, carefully review administrative expenses before they are incurred.  If the costs are still significantly higher after 2 or 3 consecutive months, sponsor should consult with their assigned Financial Specialist</a:t>
            </a:r>
          </a:p>
          <a:p>
            <a:r>
              <a:rPr lang="en-US" dirty="0"/>
              <a:t>Check to see if other funding sources are available to offset excess administrative expenses over the approved budget amount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496912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Shared Rules</a:t>
            </a:r>
          </a:p>
        </p:txBody>
      </p:sp>
      <p:sp>
        <p:nvSpPr>
          <p:cNvPr id="3" name="Content Placeholder 2"/>
          <p:cNvSpPr>
            <a:spLocks noGrp="1"/>
          </p:cNvSpPr>
          <p:nvPr>
            <p:ph sz="quarter" idx="13"/>
          </p:nvPr>
        </p:nvSpPr>
        <p:spPr/>
        <p:txBody>
          <a:bodyPr>
            <a:normAutofit lnSpcReduction="10000"/>
          </a:bodyPr>
          <a:lstStyle/>
          <a:p>
            <a:r>
              <a:rPr lang="en-US" dirty="0"/>
              <a:t>Sponsor Earnings Reports should be reviewed monthly</a:t>
            </a:r>
          </a:p>
          <a:p>
            <a:r>
              <a:rPr lang="en-US" dirty="0"/>
              <a:t>All administrative expenses must be allowable, incurred and documented</a:t>
            </a:r>
          </a:p>
          <a:p>
            <a:r>
              <a:rPr lang="en-US" dirty="0"/>
              <a:t>Make sure the claimed administrative expenses are actual and documented for each month.</a:t>
            </a:r>
          </a:p>
          <a:p>
            <a:pPr lvl="1"/>
            <a:r>
              <a:rPr lang="en-US" dirty="0"/>
              <a:t>No two consecutive months should be exactly the same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422210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Carryover Funds</a:t>
            </a:r>
          </a:p>
        </p:txBody>
      </p:sp>
      <p:sp>
        <p:nvSpPr>
          <p:cNvPr id="6" name="Content Placeholder 5"/>
          <p:cNvSpPr>
            <a:spLocks noGrp="1"/>
          </p:cNvSpPr>
          <p:nvPr>
            <p:ph sz="quarter" idx="13"/>
          </p:nvPr>
        </p:nvSpPr>
        <p:spPr/>
        <p:txBody>
          <a:bodyPr>
            <a:normAutofit fontScale="85000" lnSpcReduction="20000"/>
          </a:bodyPr>
          <a:lstStyle/>
          <a:p>
            <a:r>
              <a:rPr lang="en-US" dirty="0"/>
              <a:t>Only permitted when using the Homes times Rate (</a:t>
            </a:r>
            <a:r>
              <a:rPr lang="en-US" dirty="0" err="1"/>
              <a:t>HxR</a:t>
            </a:r>
            <a:r>
              <a:rPr lang="en-US" dirty="0"/>
              <a:t>) option</a:t>
            </a:r>
          </a:p>
          <a:p>
            <a:r>
              <a:rPr lang="en-US" dirty="0"/>
              <a:t>Maximum carryover amount is 10% of anticipated earnings for the whole year.</a:t>
            </a:r>
          </a:p>
          <a:p>
            <a:r>
              <a:rPr lang="en-US" dirty="0"/>
              <a:t>Shown in column J of the Sponsor Earnings Report.</a:t>
            </a:r>
          </a:p>
          <a:p>
            <a:pPr lvl="1"/>
            <a:r>
              <a:rPr lang="en-US" dirty="0"/>
              <a:t>The report will track remaining carryover funds until entire amount has been used.</a:t>
            </a:r>
          </a:p>
          <a:p>
            <a:r>
              <a:rPr lang="en-US" dirty="0"/>
              <a:t>Sponsors must use the carryover funds early in the current fiscal year.</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1874775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Shared Rules</a:t>
            </a:r>
          </a:p>
        </p:txBody>
      </p:sp>
      <p:sp>
        <p:nvSpPr>
          <p:cNvPr id="3" name="Content Placeholder 2"/>
          <p:cNvSpPr>
            <a:spLocks noGrp="1"/>
          </p:cNvSpPr>
          <p:nvPr>
            <p:ph sz="quarter" idx="13"/>
          </p:nvPr>
        </p:nvSpPr>
        <p:spPr/>
        <p:txBody>
          <a:bodyPr>
            <a:normAutofit lnSpcReduction="10000"/>
          </a:bodyPr>
          <a:lstStyle/>
          <a:p>
            <a:r>
              <a:rPr lang="en-US" dirty="0"/>
              <a:t>Compare the actual administrative expenses to </a:t>
            </a:r>
            <a:r>
              <a:rPr lang="en-US" dirty="0" err="1"/>
              <a:t>HxR</a:t>
            </a:r>
            <a:r>
              <a:rPr lang="en-US" dirty="0"/>
              <a:t> amount</a:t>
            </a:r>
          </a:p>
          <a:p>
            <a:r>
              <a:rPr lang="en-US" dirty="0"/>
              <a:t>If the amounts are the same, either the actual administrative expenses were not reported, or costs were reported up to the </a:t>
            </a:r>
            <a:r>
              <a:rPr lang="en-US" dirty="0" err="1"/>
              <a:t>HxR</a:t>
            </a:r>
            <a:endParaRPr lang="en-US" dirty="0"/>
          </a:p>
          <a:p>
            <a:r>
              <a:rPr lang="en-US" dirty="0"/>
              <a:t>Any excess administrative expenses will be carried over to subsequent months in the same fiscal year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1524715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Claim Revisions</a:t>
            </a:r>
          </a:p>
        </p:txBody>
      </p:sp>
      <p:sp>
        <p:nvSpPr>
          <p:cNvPr id="3" name="Content Placeholder 2"/>
          <p:cNvSpPr>
            <a:spLocks noGrp="1"/>
          </p:cNvSpPr>
          <p:nvPr>
            <p:ph sz="quarter" idx="13"/>
          </p:nvPr>
        </p:nvSpPr>
        <p:spPr/>
        <p:txBody>
          <a:bodyPr>
            <a:normAutofit fontScale="92500" lnSpcReduction="20000"/>
          </a:bodyPr>
          <a:lstStyle/>
          <a:p>
            <a:r>
              <a:rPr lang="en-US" dirty="0"/>
              <a:t>It is the sponsor’s responsibility to submit accurate claims each month</a:t>
            </a:r>
          </a:p>
          <a:p>
            <a:r>
              <a:rPr lang="en-US" dirty="0"/>
              <a:t>Administrative expenses revisions should be done only when necessary</a:t>
            </a:r>
          </a:p>
          <a:p>
            <a:r>
              <a:rPr lang="en-US" dirty="0"/>
              <a:t>Acceptable reasons for administrative expenses revisions:</a:t>
            </a:r>
          </a:p>
          <a:p>
            <a:pPr lvl="1"/>
            <a:r>
              <a:rPr lang="en-US" dirty="0"/>
              <a:t>Forgot to include a permissible expense</a:t>
            </a:r>
          </a:p>
          <a:p>
            <a:pPr lvl="1"/>
            <a:r>
              <a:rPr lang="en-US" dirty="0"/>
              <a:t>Waited on supporting documentation for a particular expense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407945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YTD Remaining Budget Amount</a:t>
            </a:r>
          </a:p>
        </p:txBody>
      </p:sp>
      <p:sp>
        <p:nvSpPr>
          <p:cNvPr id="3" name="Content Placeholder 2"/>
          <p:cNvSpPr>
            <a:spLocks noGrp="1"/>
          </p:cNvSpPr>
          <p:nvPr>
            <p:ph sz="quarter" idx="13"/>
          </p:nvPr>
        </p:nvSpPr>
        <p:spPr/>
        <p:txBody>
          <a:bodyPr>
            <a:normAutofit fontScale="92500" lnSpcReduction="20000"/>
          </a:bodyPr>
          <a:lstStyle/>
          <a:p>
            <a:r>
              <a:rPr lang="en-US" dirty="0"/>
              <a:t>Check the remaining budget amount at the top of the report to make sure the YTD reimbursement leaves an appropriate amount for the remainder of the fiscal year.  If the remaining amount is too high or low</a:t>
            </a:r>
            <a:r>
              <a:rPr lang="en-US"/>
              <a:t>, a </a:t>
            </a:r>
            <a:r>
              <a:rPr lang="en-US" dirty="0"/>
              <a:t>budget amendment may be necessary.  Contact your assigned Financial Specialist for technical assistance.</a:t>
            </a:r>
          </a:p>
          <a:p>
            <a:r>
              <a:rPr lang="en-US" dirty="0"/>
              <a:t>Remember that the YTD reimbursement for administrative expenses cannot exceed the amount approved in the budget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2296351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Maximizing Reimbursements</a:t>
            </a:r>
          </a:p>
        </p:txBody>
      </p:sp>
      <p:sp>
        <p:nvSpPr>
          <p:cNvPr id="3" name="Content Placeholder 2"/>
          <p:cNvSpPr>
            <a:spLocks noGrp="1"/>
          </p:cNvSpPr>
          <p:nvPr>
            <p:ph sz="quarter" idx="13"/>
          </p:nvPr>
        </p:nvSpPr>
        <p:spPr/>
        <p:txBody>
          <a:bodyPr/>
          <a:lstStyle/>
          <a:p>
            <a:r>
              <a:rPr lang="en-US" dirty="0"/>
              <a:t>To maximize and effectively use administrative reimbursements, the actual administrative expenses should be close to the </a:t>
            </a:r>
            <a:r>
              <a:rPr lang="en-US" dirty="0" err="1"/>
              <a:t>HxR</a:t>
            </a:r>
            <a:r>
              <a:rPr lang="en-US" dirty="0"/>
              <a:t> amount.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2858830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Thank you!</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2161442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type="body" sz="half" idx="2"/>
          </p:nvPr>
        </p:nvSpPr>
        <p:spPr/>
        <p:txBody>
          <a:bodyPr/>
          <a:lstStyle/>
          <a:p>
            <a:r>
              <a:rPr lang="en-US" dirty="0"/>
              <a:t>Sponsors of Day Care Homes</a:t>
            </a:r>
          </a:p>
        </p:txBody>
      </p:sp>
      <p:sp>
        <p:nvSpPr>
          <p:cNvPr id="4" name="Rectangle 3"/>
          <p:cNvSpPr>
            <a:spLocks noGrp="1"/>
          </p:cNvSpPr>
          <p:nvPr>
            <p:ph type="title"/>
          </p:nvPr>
        </p:nvSpPr>
        <p:spPr/>
        <p:txBody>
          <a:bodyPr>
            <a:normAutofit fontScale="90000"/>
          </a:bodyPr>
          <a:lstStyle/>
          <a:p>
            <a:r>
              <a:rPr lang="en-US" dirty="0"/>
              <a:t>Sponsor Earning Reports</a:t>
            </a:r>
          </a:p>
        </p:txBody>
      </p:sp>
      <p:pic>
        <p:nvPicPr>
          <p:cNvPr id="10" name="Picture Placeholder 9"/>
          <p:cNvPicPr>
            <a:picLocks noGrp="1" noChangeAspect="1"/>
          </p:cNvPicPr>
          <p:nvPr>
            <p:ph type="pic" idx="1"/>
          </p:nvPr>
        </p:nvPicPr>
        <p:blipFill>
          <a:blip r:embed="rId3">
            <a:extLst>
              <a:ext uri="{28A0092B-C50C-407E-A947-70E740481C1C}">
                <a14:useLocalDpi xmlns:a14="http://schemas.microsoft.com/office/drawing/2010/main" val="0"/>
              </a:ext>
            </a:extLst>
          </a:blip>
          <a:srcRect t="10937" b="10937"/>
          <a:stretch>
            <a:fillRect/>
          </a:stretch>
        </p:blipFill>
        <p:spPr>
          <a:xfrm>
            <a:off x="1535290" y="0"/>
            <a:ext cx="7608710" cy="3431822"/>
          </a:xfr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4111458"/>
            <a:ext cx="914400" cy="1032042"/>
          </a:xfrm>
          <a:prstGeom prst="rect">
            <a:avLst/>
          </a:prstGeom>
        </p:spPr>
      </p:pic>
    </p:spTree>
    <p:extLst>
      <p:ext uri="{BB962C8B-B14F-4D97-AF65-F5344CB8AC3E}">
        <p14:creationId xmlns:p14="http://schemas.microsoft.com/office/powerpoint/2010/main" val="3741724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sp>
        <p:nvSpPr>
          <p:cNvPr id="3" name="Content Placeholder 2"/>
          <p:cNvSpPr>
            <a:spLocks noGrp="1"/>
          </p:cNvSpPr>
          <p:nvPr>
            <p:ph sz="quarter" idx="13"/>
          </p:nvPr>
        </p:nvSpPr>
        <p:spPr>
          <a:xfrm>
            <a:off x="609600" y="1352550"/>
            <a:ext cx="5410200" cy="3276600"/>
          </a:xfrm>
        </p:spPr>
        <p:txBody>
          <a:bodyPr>
            <a:normAutofit lnSpcReduction="10000"/>
          </a:bodyPr>
          <a:lstStyle/>
          <a:p>
            <a:r>
              <a:rPr lang="en-US" dirty="0"/>
              <a:t>Allow sponsors and state staff to:</a:t>
            </a:r>
          </a:p>
          <a:p>
            <a:pPr lvl="1"/>
            <a:r>
              <a:rPr lang="en-US" dirty="0"/>
              <a:t>Track administrative expenditures</a:t>
            </a:r>
          </a:p>
          <a:p>
            <a:pPr lvl="1"/>
            <a:r>
              <a:rPr lang="en-US" dirty="0"/>
              <a:t>Review and reconcile those administrative expenses against the approved budget</a:t>
            </a:r>
          </a:p>
          <a:p>
            <a:pPr lvl="1"/>
            <a:r>
              <a:rPr lang="en-US" dirty="0"/>
              <a:t>Determine if the administrative expenses claimed are authorized in the approved budget</a:t>
            </a:r>
          </a:p>
        </p:txBody>
      </p:sp>
      <p:pic>
        <p:nvPicPr>
          <p:cNvPr id="5"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885950"/>
            <a:ext cx="2797175" cy="22098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201168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7540752" cy="1005840"/>
          </a:xfrm>
        </p:spPr>
        <p:txBody>
          <a:bodyPr>
            <a:normAutofit fontScale="90000"/>
          </a:bodyPr>
          <a:lstStyle/>
          <a:p>
            <a:r>
              <a:rPr lang="en-US" dirty="0"/>
              <a:t>Claim Reimbursements: Two Options</a:t>
            </a:r>
          </a:p>
        </p:txBody>
      </p:sp>
      <p:sp>
        <p:nvSpPr>
          <p:cNvPr id="4" name="Content Placeholder 3"/>
          <p:cNvSpPr>
            <a:spLocks noGrp="1"/>
          </p:cNvSpPr>
          <p:nvPr>
            <p:ph sz="quarter" idx="13"/>
          </p:nvPr>
        </p:nvSpPr>
        <p:spPr>
          <a:xfrm>
            <a:off x="609600" y="1919818"/>
            <a:ext cx="3886200" cy="2328332"/>
          </a:xfrm>
        </p:spPr>
        <p:txBody>
          <a:bodyPr>
            <a:normAutofit fontScale="92500"/>
          </a:bodyPr>
          <a:lstStyle/>
          <a:p>
            <a:r>
              <a:rPr lang="en-US" dirty="0"/>
              <a:t>Lesser of (actual administrative expenses and </a:t>
            </a:r>
            <a:r>
              <a:rPr lang="en-US" dirty="0" err="1"/>
              <a:t>HxR</a:t>
            </a:r>
            <a:r>
              <a:rPr lang="en-US" dirty="0"/>
              <a:t> without going over total approved budget amount); or</a:t>
            </a:r>
          </a:p>
        </p:txBody>
      </p:sp>
      <p:sp>
        <p:nvSpPr>
          <p:cNvPr id="5" name="Content Placeholder 4"/>
          <p:cNvSpPr>
            <a:spLocks noGrp="1"/>
          </p:cNvSpPr>
          <p:nvPr>
            <p:ph sz="quarter" idx="14"/>
          </p:nvPr>
        </p:nvSpPr>
        <p:spPr>
          <a:xfrm>
            <a:off x="4800600" y="1919818"/>
            <a:ext cx="3886200" cy="2328332"/>
          </a:xfrm>
        </p:spPr>
        <p:txBody>
          <a:bodyPr/>
          <a:lstStyle/>
          <a:p>
            <a:r>
              <a:rPr lang="en-US" dirty="0"/>
              <a:t>Homes Times Rate (</a:t>
            </a:r>
            <a:r>
              <a:rPr lang="en-US" dirty="0" err="1"/>
              <a:t>HxR</a:t>
            </a:r>
            <a:r>
              <a:rPr lang="en-US" dirty="0"/>
              <a:t>)</a:t>
            </a:r>
          </a:p>
          <a:p>
            <a:pPr marL="0" indent="0">
              <a:buNone/>
            </a:pPr>
            <a:endParaRPr lang="en-US" dirty="0"/>
          </a:p>
          <a:p>
            <a:pPr marL="0" indent="0">
              <a:buNone/>
            </a:pPr>
            <a:endParaRPr lang="en-US" dirty="0"/>
          </a:p>
        </p:txBody>
      </p:sp>
      <p:sp>
        <p:nvSpPr>
          <p:cNvPr id="6" name="Text Placeholder 5"/>
          <p:cNvSpPr>
            <a:spLocks noGrp="1"/>
          </p:cNvSpPr>
          <p:nvPr>
            <p:ph type="body" sz="quarter" idx="18"/>
          </p:nvPr>
        </p:nvSpPr>
        <p:spPr/>
        <p:txBody>
          <a:bodyPr/>
          <a:lstStyle/>
          <a:p>
            <a:r>
              <a:rPr lang="en-US" dirty="0"/>
              <a:t>Option 1</a:t>
            </a:r>
          </a:p>
        </p:txBody>
      </p:sp>
      <p:sp>
        <p:nvSpPr>
          <p:cNvPr id="7" name="Text Placeholder 6"/>
          <p:cNvSpPr>
            <a:spLocks noGrp="1"/>
          </p:cNvSpPr>
          <p:nvPr>
            <p:ph type="body" sz="quarter" idx="19"/>
          </p:nvPr>
        </p:nvSpPr>
        <p:spPr/>
        <p:txBody>
          <a:bodyPr/>
          <a:lstStyle/>
          <a:p>
            <a:r>
              <a:rPr lang="en-US" dirty="0"/>
              <a:t>Option 2</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
        <p:nvSpPr>
          <p:cNvPr id="10" name="Content Placeholder 2"/>
          <p:cNvSpPr txBox="1">
            <a:spLocks/>
          </p:cNvSpPr>
          <p:nvPr/>
        </p:nvSpPr>
        <p:spPr>
          <a:xfrm>
            <a:off x="609600" y="4275329"/>
            <a:ext cx="8077200" cy="582421"/>
          </a:xfrm>
          <a:prstGeom prst="rect">
            <a:avLst/>
          </a:prstGeom>
        </p:spPr>
        <p:txBody>
          <a:bodyPr vert="horz">
            <a:normAutofit fontScale="700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extLst/>
          </a:lstStyle>
          <a:p>
            <a:pPr marL="0" indent="0">
              <a:buNone/>
            </a:pPr>
            <a:r>
              <a:rPr lang="en-US" b="1" dirty="0"/>
              <a:t>Note: Sponsors can choose their payment method at renewal each year, and may switch only 1 time each year.</a:t>
            </a:r>
          </a:p>
        </p:txBody>
      </p:sp>
    </p:spTree>
    <p:extLst>
      <p:ext uri="{BB962C8B-B14F-4D97-AF65-F5344CB8AC3E}">
        <p14:creationId xmlns:p14="http://schemas.microsoft.com/office/powerpoint/2010/main" val="3112546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Lesser of Option</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1355872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Claim Information – Lesser of</a:t>
            </a:r>
          </a:p>
        </p:txBody>
      </p:sp>
      <p:sp>
        <p:nvSpPr>
          <p:cNvPr id="5" name="Content Placeholder 4"/>
          <p:cNvSpPr>
            <a:spLocks noGrp="1"/>
          </p:cNvSpPr>
          <p:nvPr>
            <p:ph sz="quarter" idx="13"/>
          </p:nvPr>
        </p:nvSpPr>
        <p:spPr/>
        <p:txBody>
          <a:bodyPr/>
          <a:lstStyle/>
          <a:p>
            <a:r>
              <a:rPr lang="en-US" dirty="0"/>
              <a:t>Column A contains the month/year of the claim</a:t>
            </a:r>
          </a:p>
          <a:p>
            <a:endParaRPr lang="en-US" dirty="0"/>
          </a:p>
          <a:p>
            <a:r>
              <a:rPr lang="en-US" dirty="0"/>
              <a:t>Column B contains the claim number for each month</a:t>
            </a:r>
          </a:p>
          <a:p>
            <a:pPr lvl="1"/>
            <a:r>
              <a:rPr lang="en-US" dirty="0"/>
              <a:t>0=</a:t>
            </a:r>
            <a:r>
              <a:rPr lang="en-US" dirty="0" err="1"/>
              <a:t>orginal</a:t>
            </a:r>
            <a:r>
              <a:rPr lang="en-US" dirty="0"/>
              <a:t>; 1=1</a:t>
            </a:r>
            <a:r>
              <a:rPr lang="en-US" baseline="30000" dirty="0"/>
              <a:t>st</a:t>
            </a:r>
            <a:r>
              <a:rPr lang="en-US" dirty="0"/>
              <a:t> revision; 2=2</a:t>
            </a:r>
            <a:r>
              <a:rPr lang="en-US" baseline="30000" dirty="0"/>
              <a:t>nd</a:t>
            </a:r>
            <a:r>
              <a:rPr lang="en-US" dirty="0"/>
              <a:t> revision, etc.)</a:t>
            </a:r>
          </a:p>
          <a:p>
            <a:pPr marL="365760" lvl="1" indent="0">
              <a:buNone/>
            </a:pPr>
            <a:endParaRPr lang="en-US" dirty="0"/>
          </a:p>
          <a:p>
            <a:r>
              <a:rPr lang="en-US" dirty="0"/>
              <a:t>Column C contains the date the claim was submitted</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4142593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Claim Limitations – Lesser of</a:t>
            </a:r>
          </a:p>
        </p:txBody>
      </p:sp>
      <p:sp>
        <p:nvSpPr>
          <p:cNvPr id="3" name="Content Placeholder 2"/>
          <p:cNvSpPr>
            <a:spLocks noGrp="1"/>
          </p:cNvSpPr>
          <p:nvPr>
            <p:ph sz="quarter" idx="13"/>
          </p:nvPr>
        </p:nvSpPr>
        <p:spPr/>
        <p:txBody>
          <a:bodyPr>
            <a:normAutofit lnSpcReduction="10000"/>
          </a:bodyPr>
          <a:lstStyle/>
          <a:p>
            <a:r>
              <a:rPr lang="en-US" dirty="0"/>
              <a:t>Column D contains the total number of homes claimed</a:t>
            </a:r>
          </a:p>
          <a:p>
            <a:endParaRPr lang="en-US" dirty="0"/>
          </a:p>
          <a:p>
            <a:r>
              <a:rPr lang="en-US" dirty="0"/>
              <a:t>Column E contains the </a:t>
            </a:r>
            <a:r>
              <a:rPr lang="en-US" dirty="0" err="1"/>
              <a:t>HxR</a:t>
            </a:r>
            <a:r>
              <a:rPr lang="en-US" dirty="0"/>
              <a:t> reimbursement amount</a:t>
            </a:r>
          </a:p>
          <a:p>
            <a:endParaRPr lang="en-US" dirty="0"/>
          </a:p>
          <a:p>
            <a:r>
              <a:rPr lang="en-US" dirty="0"/>
              <a:t>Column F contains the reported actual administrative expenses for that month</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447618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Earnings Status – Lesser of</a:t>
            </a:r>
          </a:p>
        </p:txBody>
      </p:sp>
      <p:sp>
        <p:nvSpPr>
          <p:cNvPr id="3" name="Content Placeholder 2"/>
          <p:cNvSpPr>
            <a:spLocks noGrp="1"/>
          </p:cNvSpPr>
          <p:nvPr>
            <p:ph sz="quarter" idx="13"/>
          </p:nvPr>
        </p:nvSpPr>
        <p:spPr/>
        <p:txBody>
          <a:bodyPr>
            <a:normAutofit fontScale="92500"/>
          </a:bodyPr>
          <a:lstStyle/>
          <a:p>
            <a:r>
              <a:rPr lang="en-US" dirty="0"/>
              <a:t>Column G contains the Year-to-Date LOWEST amount between </a:t>
            </a:r>
            <a:r>
              <a:rPr lang="en-US" dirty="0" err="1"/>
              <a:t>HxR</a:t>
            </a:r>
            <a:r>
              <a:rPr lang="en-US" dirty="0"/>
              <a:t> and actual administrative expenses</a:t>
            </a:r>
          </a:p>
          <a:p>
            <a:r>
              <a:rPr lang="en-US" dirty="0"/>
              <a:t>Column H contains the total YTD payments through the month’s claim</a:t>
            </a:r>
          </a:p>
          <a:p>
            <a:r>
              <a:rPr lang="en-US" dirty="0"/>
              <a:t>Column I contains the amount of administrative earnings for the month.  This amount is calculated by subtracting Column H from Column 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413683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Presentation16x9">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92F831A-BD16-4DAF-8CAE-F21564186F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Widescreen presentation</Template>
  <TotalTime>0</TotalTime>
  <Words>899</Words>
  <Application>Microsoft Office PowerPoint</Application>
  <PresentationFormat>On-screen Show (16:9)</PresentationFormat>
  <Paragraphs>89</Paragraphs>
  <Slides>24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Tw Cen MT</vt:lpstr>
      <vt:lpstr>Wingdings</vt:lpstr>
      <vt:lpstr>Wingdings 2</vt:lpstr>
      <vt:lpstr>WidescreenPresentation16x9</vt:lpstr>
      <vt:lpstr>Carryover Funds</vt:lpstr>
      <vt:lpstr>Carryover Funds</vt:lpstr>
      <vt:lpstr>Sponsor Earning Reports</vt:lpstr>
      <vt:lpstr>Purpose</vt:lpstr>
      <vt:lpstr>Claim Reimbursements: Two Options</vt:lpstr>
      <vt:lpstr>Lesser of Option</vt:lpstr>
      <vt:lpstr>Claim Information – Lesser of</vt:lpstr>
      <vt:lpstr>Claim Limitations – Lesser of</vt:lpstr>
      <vt:lpstr>Earnings Status – Lesser of</vt:lpstr>
      <vt:lpstr>Earning Status – Lesser of</vt:lpstr>
      <vt:lpstr>PowerPoint Presentation</vt:lpstr>
      <vt:lpstr>Actual Administrative Expenses &lt; HxR</vt:lpstr>
      <vt:lpstr>Actual Administrative Expenses &gt; HxR</vt:lpstr>
      <vt:lpstr>Homes times Rate (HxR)</vt:lpstr>
      <vt:lpstr>Claim Information – HxR</vt:lpstr>
      <vt:lpstr>PowerPoint Presentation</vt:lpstr>
      <vt:lpstr>Actual Administrative Expenses &lt; HxR</vt:lpstr>
      <vt:lpstr>Actual Administrative Expenses &gt; HxR</vt:lpstr>
      <vt:lpstr>Shared Rules</vt:lpstr>
      <vt:lpstr>More Shared Rules</vt:lpstr>
      <vt:lpstr>Claim Revisions</vt:lpstr>
      <vt:lpstr>YTD Remaining Budget Amount</vt:lpstr>
      <vt:lpstr>Maximizing Reimbursements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2017-04-20T15:28:54Z</dcterms:created>
  <dcterms:modified xsi:type="dcterms:W3CDTF">2017-04-28T12:49:18Z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TC101769309990</vt:lpwstr>
  </property>
</Properties>
</file>